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60" r:id="rId6"/>
    <p:sldId id="271" r:id="rId7"/>
    <p:sldId id="272" r:id="rId8"/>
    <p:sldId id="266" r:id="rId9"/>
  </p:sldIdLst>
  <p:sldSz cx="11522075" cy="6480175"/>
  <p:notesSz cx="6858000" cy="9144000"/>
  <p:defaultTextStyle>
    <a:defPPr>
      <a:defRPr lang="ru-RU"/>
    </a:defPPr>
    <a:lvl1pPr marL="0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241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2482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3723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4964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6205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67446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78687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89928" algn="l" defTabSz="102248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41">
          <p15:clr>
            <a:srgbClr val="A4A3A4"/>
          </p15:clr>
        </p15:guide>
        <p15:guide id="2" pos="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A5243"/>
    <a:srgbClr val="3B4555"/>
    <a:srgbClr val="3D6595"/>
    <a:srgbClr val="4970B5"/>
    <a:srgbClr val="335D6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564" y="-90"/>
      </p:cViewPr>
      <p:guideLst>
        <p:guide orient="horz" pos="2041"/>
        <p:guide pos="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4156" y="2013055"/>
            <a:ext cx="9793764" cy="13890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8311" y="3672099"/>
            <a:ext cx="8065453" cy="16560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2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3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4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56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6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7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89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91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877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769759" y="273008"/>
            <a:ext cx="3030547" cy="580515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4122" y="273008"/>
            <a:ext cx="8903603" cy="580515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3993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903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7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112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24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3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49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62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6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786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899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499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4122" y="1587043"/>
            <a:ext cx="5967074" cy="44911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3232" y="1587043"/>
            <a:ext cx="5967075" cy="4491122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313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259508"/>
            <a:ext cx="10369868" cy="108002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1241" indent="0">
              <a:buNone/>
              <a:defRPr sz="2200" b="1"/>
            </a:lvl2pPr>
            <a:lvl3pPr marL="1022482" indent="0">
              <a:buNone/>
              <a:defRPr sz="2000" b="1"/>
            </a:lvl3pPr>
            <a:lvl4pPr marL="1533723" indent="0">
              <a:buNone/>
              <a:defRPr sz="1800" b="1"/>
            </a:lvl4pPr>
            <a:lvl5pPr marL="2044964" indent="0">
              <a:buNone/>
              <a:defRPr sz="1800" b="1"/>
            </a:lvl5pPr>
            <a:lvl6pPr marL="2556205" indent="0">
              <a:buNone/>
              <a:defRPr sz="1800" b="1"/>
            </a:lvl6pPr>
            <a:lvl7pPr marL="3067446" indent="0">
              <a:buNone/>
              <a:defRPr sz="1800" b="1"/>
            </a:lvl7pPr>
            <a:lvl8pPr marL="3578687" indent="0">
              <a:buNone/>
              <a:defRPr sz="1800" b="1"/>
            </a:lvl8pPr>
            <a:lvl9pPr marL="4089928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493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188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380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6" y="258007"/>
            <a:ext cx="3790683" cy="109803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4811" y="258008"/>
            <a:ext cx="6441160" cy="553065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6106" y="1356038"/>
            <a:ext cx="3790683" cy="4432620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707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8407" y="4536123"/>
            <a:ext cx="6913245" cy="5355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/>
          <a:lstStyle>
            <a:lvl1pPr marL="0" indent="0">
              <a:buNone/>
              <a:defRPr sz="3600"/>
            </a:lvl1pPr>
            <a:lvl2pPr marL="511241" indent="0">
              <a:buNone/>
              <a:defRPr sz="3100"/>
            </a:lvl2pPr>
            <a:lvl3pPr marL="1022482" indent="0">
              <a:buNone/>
              <a:defRPr sz="2700"/>
            </a:lvl3pPr>
            <a:lvl4pPr marL="1533723" indent="0">
              <a:buNone/>
              <a:defRPr sz="2200"/>
            </a:lvl4pPr>
            <a:lvl5pPr marL="2044964" indent="0">
              <a:buNone/>
              <a:defRPr sz="2200"/>
            </a:lvl5pPr>
            <a:lvl6pPr marL="2556205" indent="0">
              <a:buNone/>
              <a:defRPr sz="2200"/>
            </a:lvl6pPr>
            <a:lvl7pPr marL="3067446" indent="0">
              <a:buNone/>
              <a:defRPr sz="2200"/>
            </a:lvl7pPr>
            <a:lvl8pPr marL="3578687" indent="0">
              <a:buNone/>
              <a:defRPr sz="2200"/>
            </a:lvl8pPr>
            <a:lvl9pPr marL="4089928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58407" y="5071638"/>
            <a:ext cx="6913245" cy="760520"/>
          </a:xfrm>
        </p:spPr>
        <p:txBody>
          <a:bodyPr/>
          <a:lstStyle>
            <a:lvl1pPr marL="0" indent="0">
              <a:buNone/>
              <a:defRPr sz="1600"/>
            </a:lvl1pPr>
            <a:lvl2pPr marL="511241" indent="0">
              <a:buNone/>
              <a:defRPr sz="1300"/>
            </a:lvl2pPr>
            <a:lvl3pPr marL="1022482" indent="0">
              <a:buNone/>
              <a:defRPr sz="1100"/>
            </a:lvl3pPr>
            <a:lvl4pPr marL="1533723" indent="0">
              <a:buNone/>
              <a:defRPr sz="1000"/>
            </a:lvl4pPr>
            <a:lvl5pPr marL="2044964" indent="0">
              <a:buNone/>
              <a:defRPr sz="1000"/>
            </a:lvl5pPr>
            <a:lvl6pPr marL="2556205" indent="0">
              <a:buNone/>
              <a:defRPr sz="1000"/>
            </a:lvl6pPr>
            <a:lvl7pPr marL="3067446" indent="0">
              <a:buNone/>
              <a:defRPr sz="1000"/>
            </a:lvl7pPr>
            <a:lvl8pPr marL="3578687" indent="0">
              <a:buNone/>
              <a:defRPr sz="1000"/>
            </a:lvl8pPr>
            <a:lvl9pPr marL="4089928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561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259508"/>
            <a:ext cx="10369868" cy="1080029"/>
          </a:xfrm>
          <a:prstGeom prst="rect">
            <a:avLst/>
          </a:prstGeom>
        </p:spPr>
        <p:txBody>
          <a:bodyPr vert="horz" lIns="102248" tIns="51124" rIns="102248" bIns="5112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104" y="1512042"/>
            <a:ext cx="10369868" cy="4276616"/>
          </a:xfrm>
          <a:prstGeom prst="rect">
            <a:avLst/>
          </a:prstGeom>
        </p:spPr>
        <p:txBody>
          <a:bodyPr vert="horz" lIns="102248" tIns="51124" rIns="102248" bIns="5112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76104" y="6006163"/>
            <a:ext cx="2688485" cy="345009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BE7D-50CA-4F7A-A4F8-78429D7D0587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36710" y="6006163"/>
            <a:ext cx="3648657" cy="345009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57487" y="6006163"/>
            <a:ext cx="2688485" cy="345009"/>
          </a:xfrm>
          <a:prstGeom prst="rect">
            <a:avLst/>
          </a:prstGeom>
        </p:spPr>
        <p:txBody>
          <a:bodyPr vert="horz" lIns="102248" tIns="51124" rIns="102248" bIns="51124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AFB51-144D-447B-AA3C-70B42F49F3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52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248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431" indent="-383431" algn="l" defTabSz="102248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0767" indent="-319526" algn="l" defTabSz="1022482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103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9344" indent="-255621" algn="l" defTabSz="102248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00585" indent="-255621" algn="l" defTabSz="1022482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1826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3067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4308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45549" indent="-255621" algn="l" defTabSz="102248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241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482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3723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4964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6205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7446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78687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89928" algn="l" defTabSz="102248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:\_Лехнер работа\Администрация\300лет Фон елк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11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08509" y="4752255"/>
            <a:ext cx="4159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Futura PT Book" pitchFamily="34" charset="-52"/>
              </a:rPr>
              <a:t>Автор: Медведева Е.В.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Futura PT Book" pitchFamily="34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96542" y="2015952"/>
            <a:ext cx="741682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Futura PT Medium" pitchFamily="34" charset="-52"/>
              </a:rPr>
              <a:t>Проект</a:t>
            </a:r>
          </a:p>
          <a:p>
            <a:pPr algn="ctr"/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«Оптимизация 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обновления предметной среды по теме недели»</a:t>
            </a:r>
            <a:endParaRPr lang="ru-RU" sz="2800" dirty="0" smtClean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Елена\Desktop\мет.копилка\картинки\Эмблема ДОУ1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2645" y="0"/>
            <a:ext cx="6913166" cy="18182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685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8509" y="143743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         </a:t>
            </a:r>
            <a:r>
              <a:rPr lang="ru-RU" sz="2400" b="1" dirty="0">
                <a:solidFill>
                  <a:srgbClr val="3B4555"/>
                </a:solidFill>
                <a:latin typeface="Futura PT Medium" pitchFamily="34" charset="-52"/>
              </a:rPr>
              <a:t>Паспорт проекта </a:t>
            </a:r>
            <a:r>
              <a:rPr lang="ru-RU" sz="3200" dirty="0">
                <a:solidFill>
                  <a:srgbClr val="3B4555"/>
                </a:solidFill>
                <a:latin typeface="Futura PT Medium" pitchFamily="34" charset="-52"/>
              </a:rPr>
              <a:t/>
            </a:r>
            <a:br>
              <a:rPr lang="ru-RU" sz="3200" dirty="0">
                <a:solidFill>
                  <a:srgbClr val="3B4555"/>
                </a:solidFill>
                <a:latin typeface="Futura PT Medium" pitchFamily="34" charset="-52"/>
              </a:rPr>
            </a:br>
            <a:r>
              <a:rPr lang="ru-RU" sz="1600" dirty="0">
                <a:solidFill>
                  <a:srgbClr val="3B4555"/>
                </a:solidFill>
                <a:latin typeface="Futura PT Medium" pitchFamily="34" charset="-52"/>
              </a:rPr>
              <a:t> 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«Оптимизация 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обновления предметной среды по теме недели»</a:t>
            </a:r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050" name="Picture 2" descr="C:\Users\Елена\Desktop\2022 лин-проект.jpg"/>
          <p:cNvPicPr>
            <a:picLocks noChangeAspect="1" noChangeArrowheads="1"/>
          </p:cNvPicPr>
          <p:nvPr/>
        </p:nvPicPr>
        <p:blipFill>
          <a:blip r:embed="rId3" cstate="print"/>
          <a:srcRect t="4445" b="13326"/>
          <a:stretch>
            <a:fillRect/>
          </a:stretch>
        </p:blipFill>
        <p:spPr bwMode="auto">
          <a:xfrm>
            <a:off x="1512565" y="1007839"/>
            <a:ext cx="8912147" cy="53285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0005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2118" y="264985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2A5243"/>
                </a:solidFill>
                <a:latin typeface="Futura PT Medium" pitchFamily="34" charset="-52"/>
              </a:rPr>
              <a:t>Команда проекта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629" y="863823"/>
            <a:ext cx="72008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52725" y="1079847"/>
            <a:ext cx="7251665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ru-RU" sz="1800" b="1" dirty="0" smtClean="0">
                <a:solidFill>
                  <a:srgbClr val="002060"/>
                </a:solidFill>
              </a:rPr>
              <a:t>Медведева Елена Викторовна ст. воспитатель – </a:t>
            </a:r>
            <a:r>
              <a:rPr lang="ru-RU" sz="1800" b="1" dirty="0">
                <a:solidFill>
                  <a:srgbClr val="002060"/>
                </a:solidFill>
              </a:rPr>
              <a:t>руководитель проекта</a:t>
            </a:r>
            <a:endParaRPr lang="ru-RU" sz="18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053" y="2087959"/>
            <a:ext cx="792088" cy="60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493" y="3240087"/>
            <a:ext cx="792088" cy="60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56581" y="2159967"/>
            <a:ext cx="3241721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</a:pPr>
            <a:r>
              <a:rPr lang="ru-RU" sz="1800" b="1" dirty="0" smtClean="0">
                <a:solidFill>
                  <a:srgbClr val="002060"/>
                </a:solidFill>
              </a:rPr>
              <a:t>Дунина Валентина Евгеньевна</a:t>
            </a:r>
          </a:p>
          <a:p>
            <a:pPr lvl="0" algn="ctr">
              <a:lnSpc>
                <a:spcPct val="115000"/>
              </a:lnSpc>
            </a:pPr>
            <a:r>
              <a:rPr lang="ru-RU" sz="1800" b="1" dirty="0" smtClean="0">
                <a:solidFill>
                  <a:srgbClr val="002060"/>
                </a:solidFill>
                <a:ea typeface="Calibri"/>
                <a:cs typeface="Times New Roman"/>
              </a:rPr>
              <a:t>воспитатель</a:t>
            </a:r>
            <a:endParaRPr lang="ru-RU" sz="18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4613" y="3240087"/>
            <a:ext cx="2924326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800" b="1" dirty="0" smtClean="0">
                <a:solidFill>
                  <a:srgbClr val="002060"/>
                </a:solidFill>
              </a:rPr>
              <a:t>Трифонова Юлия Петровна</a:t>
            </a:r>
          </a:p>
          <a:p>
            <a:pPr lvl="0" algn="ctr">
              <a:lnSpc>
                <a:spcPct val="115000"/>
              </a:lnSpc>
            </a:pPr>
            <a:r>
              <a:rPr lang="ru-RU" sz="1800" b="1" dirty="0" smtClean="0">
                <a:solidFill>
                  <a:srgbClr val="002060"/>
                </a:solidFill>
                <a:ea typeface="Calibri"/>
                <a:cs typeface="Times New Roman"/>
              </a:rPr>
              <a:t>воспитатель</a:t>
            </a:r>
            <a:endParaRPr lang="ru-RU" sz="18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41157" y="2015951"/>
            <a:ext cx="3245247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800" b="1" dirty="0" err="1" smtClean="0">
                <a:solidFill>
                  <a:srgbClr val="002060"/>
                </a:solidFill>
              </a:rPr>
              <a:t>Шерина</a:t>
            </a:r>
            <a:r>
              <a:rPr lang="ru-RU" sz="1800" b="1" dirty="0" smtClean="0">
                <a:solidFill>
                  <a:srgbClr val="002060"/>
                </a:solidFill>
              </a:rPr>
              <a:t> Ольга Александровна</a:t>
            </a:r>
          </a:p>
          <a:p>
            <a:pPr lvl="0" algn="ctr">
              <a:lnSpc>
                <a:spcPct val="115000"/>
              </a:lnSpc>
            </a:pPr>
            <a:r>
              <a:rPr lang="ru-RU" sz="1800" b="1" dirty="0" smtClean="0">
                <a:solidFill>
                  <a:srgbClr val="002060"/>
                </a:solidFill>
                <a:ea typeface="Calibri"/>
                <a:cs typeface="Times New Roman"/>
              </a:rPr>
              <a:t>воспитатель</a:t>
            </a:r>
            <a:endParaRPr lang="ru-RU" sz="18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41157" y="3168079"/>
            <a:ext cx="324036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800" b="1" dirty="0" smtClean="0">
                <a:solidFill>
                  <a:srgbClr val="002060"/>
                </a:solidFill>
              </a:rPr>
              <a:t>Ушакова Татьяна Викторовна</a:t>
            </a:r>
          </a:p>
          <a:p>
            <a:pPr lvl="0" algn="ctr">
              <a:lnSpc>
                <a:spcPct val="115000"/>
              </a:lnSpc>
            </a:pPr>
            <a:r>
              <a:rPr lang="ru-RU" sz="1800" b="1" dirty="0" smtClean="0">
                <a:solidFill>
                  <a:srgbClr val="002060"/>
                </a:solidFill>
                <a:ea typeface="Calibri"/>
                <a:cs typeface="Times New Roman"/>
              </a:rPr>
              <a:t>воспитатель</a:t>
            </a:r>
            <a:endParaRPr lang="ru-RU" sz="18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493" y="2159967"/>
            <a:ext cx="792088" cy="60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053" y="3168079"/>
            <a:ext cx="792088" cy="60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845" y="4392215"/>
            <a:ext cx="792088" cy="60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4968949" y="4320207"/>
            <a:ext cx="309634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800" b="1" dirty="0" err="1" smtClean="0">
                <a:solidFill>
                  <a:srgbClr val="002060"/>
                </a:solidFill>
              </a:rPr>
              <a:t>Моргачева</a:t>
            </a:r>
            <a:r>
              <a:rPr lang="ru-RU" sz="1800" b="1" dirty="0" smtClean="0">
                <a:solidFill>
                  <a:srgbClr val="002060"/>
                </a:solidFill>
              </a:rPr>
              <a:t> Мария Сергеевна </a:t>
            </a:r>
            <a:endParaRPr lang="ru-RU" sz="1800" b="1" dirty="0" smtClean="0">
              <a:solidFill>
                <a:srgbClr val="002060"/>
              </a:solidFill>
            </a:endParaRPr>
          </a:p>
          <a:p>
            <a:pPr lvl="0" algn="ctr">
              <a:lnSpc>
                <a:spcPct val="115000"/>
              </a:lnSpc>
            </a:pPr>
            <a:r>
              <a:rPr lang="ru-RU" sz="1800" b="1" dirty="0" smtClean="0">
                <a:solidFill>
                  <a:srgbClr val="002060"/>
                </a:solidFill>
              </a:rPr>
              <a:t> воспитатель</a:t>
            </a:r>
            <a:endParaRPr lang="ru-RU" sz="18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482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0556" y="259508"/>
            <a:ext cx="8208913" cy="108002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2A5243"/>
                </a:solidFill>
              </a:rPr>
              <a:t>Цели и единицы измерений</a:t>
            </a:r>
            <a:endParaRPr lang="ru-RU" sz="3600" b="1" dirty="0">
              <a:solidFill>
                <a:srgbClr val="2A5243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864493" y="1727919"/>
          <a:ext cx="9505254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734"/>
                <a:gridCol w="468052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Цель: Сокращение времени  педагогических работников ДОУ на обновление предметной среды по теме недели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Единица измерения: </a:t>
                      </a:r>
                    </a:p>
                    <a:p>
                      <a:pPr algn="ctr"/>
                      <a:r>
                        <a:rPr lang="ru-RU" sz="32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r>
                        <a:rPr lang="ru-RU" sz="3200" b="1" baseline="0" dirty="0" smtClean="0">
                          <a:solidFill>
                            <a:srgbClr val="002060"/>
                          </a:solidFill>
                        </a:rPr>
                        <a:t> неделя/минуты</a:t>
                      </a:r>
                      <a:endParaRPr lang="ru-RU" sz="3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Было: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Минимально: </a:t>
                      </a:r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240 </a:t>
                      </a:r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мин.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Максимально: </a:t>
                      </a:r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120 </a:t>
                      </a:r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мин.</a:t>
                      </a:r>
                    </a:p>
                    <a:p>
                      <a:pPr algn="ctr"/>
                      <a:endParaRPr lang="ru-RU" sz="2800" b="1" dirty="0">
                        <a:solidFill>
                          <a:srgbClr val="3D659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Стало: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Минимально: </a:t>
                      </a:r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60 </a:t>
                      </a:r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мин.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Максимально: </a:t>
                      </a:r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120 </a:t>
                      </a:r>
                      <a:r>
                        <a:rPr lang="ru-RU" sz="2800" b="1" dirty="0" smtClean="0">
                          <a:solidFill>
                            <a:srgbClr val="3D6595"/>
                          </a:solidFill>
                        </a:rPr>
                        <a:t>мин.</a:t>
                      </a:r>
                    </a:p>
                    <a:p>
                      <a:pPr algn="ctr"/>
                      <a:endParaRPr lang="ru-RU" sz="2800" b="1" dirty="0">
                        <a:solidFill>
                          <a:srgbClr val="3D6595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72605" y="259787"/>
            <a:ext cx="8424936" cy="5644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2A5243"/>
                </a:solidFill>
                <a:latin typeface="Futura PT Medium" pitchFamily="34" charset="-52"/>
              </a:rPr>
              <a:t>Эффекты:</a:t>
            </a:r>
          </a:p>
          <a:p>
            <a:endParaRPr lang="ru-RU" sz="3200" b="1" dirty="0" smtClean="0">
              <a:solidFill>
                <a:srgbClr val="2A5243"/>
              </a:solidFill>
              <a:latin typeface="Futura PT Medium" pitchFamily="34" charset="-52"/>
            </a:endParaRPr>
          </a:p>
          <a:p>
            <a:pPr lvl="0" algn="just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1. Ускорение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процесса обновления предметной среды по теме недели; </a:t>
            </a:r>
          </a:p>
          <a:p>
            <a:pPr lvl="0" algn="just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2. Экономия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времени педагогических работников ДОУ при обновлении предметной среды по теме недели; </a:t>
            </a:r>
          </a:p>
          <a:p>
            <a:pPr algn="just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3.Возможность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оперативно насыщать предметную среду методическими и дидактическими материалами по теме недели.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Futura PT Medium" pitchFamily="34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31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0"/>
            <a:ext cx="10369868" cy="1943943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2A5243"/>
                </a:solidFill>
                <a:latin typeface="Futura PT Medium" pitchFamily="34" charset="-52"/>
              </a:rPr>
              <a:t/>
            </a:r>
            <a:br>
              <a:rPr lang="ru-RU" sz="3600" dirty="0" smtClean="0">
                <a:solidFill>
                  <a:srgbClr val="2A5243"/>
                </a:solidFill>
                <a:latin typeface="Futura PT Medium" pitchFamily="34" charset="-52"/>
              </a:rPr>
            </a:br>
            <a:r>
              <a:rPr lang="ru-RU" sz="3600" dirty="0" smtClean="0">
                <a:solidFill>
                  <a:srgbClr val="2A5243"/>
                </a:solidFill>
                <a:latin typeface="Futura PT Medium" pitchFamily="34" charset="-52"/>
              </a:rPr>
              <a:t/>
            </a:r>
            <a:br>
              <a:rPr lang="ru-RU" sz="3600" dirty="0" smtClean="0">
                <a:solidFill>
                  <a:srgbClr val="2A5243"/>
                </a:solidFill>
                <a:latin typeface="Futura PT Medium" pitchFamily="34" charset="-52"/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/>
            </a:r>
            <a:br>
              <a:rPr lang="ru-RU" sz="5400" b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864492" y="215751"/>
            <a:ext cx="10081479" cy="5572907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2A5243"/>
                </a:solidFill>
              </a:rPr>
              <a:t>Обоснование </a:t>
            </a:r>
            <a:r>
              <a:rPr lang="ru-RU" b="1" dirty="0" smtClean="0">
                <a:solidFill>
                  <a:srgbClr val="2A5243"/>
                </a:solidFill>
              </a:rPr>
              <a:t>выбора:</a:t>
            </a:r>
            <a:endParaRPr lang="ru-RU" dirty="0" smtClean="0">
              <a:solidFill>
                <a:srgbClr val="2A5243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Большая трата времени на обновление предметной среды по теме недели; </a:t>
            </a:r>
          </a:p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Отсутствие архива методических и дидактических материалов по теме недели; </a:t>
            </a:r>
          </a:p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Отсутствие электронного архива дидактических материалов по теме недели.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104" y="259508"/>
            <a:ext cx="10369868" cy="10025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64492" y="287759"/>
            <a:ext cx="10081479" cy="568863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5100" b="1" dirty="0" smtClean="0">
                <a:solidFill>
                  <a:srgbClr val="2A5243"/>
                </a:solidFill>
              </a:rPr>
              <a:t>Сроки</a:t>
            </a:r>
            <a:endParaRPr lang="ru-RU" sz="5100" dirty="0" smtClean="0">
              <a:solidFill>
                <a:srgbClr val="2A5243"/>
              </a:solidFill>
            </a:endParaRPr>
          </a:p>
          <a:p>
            <a:pPr>
              <a:buNone/>
            </a:pPr>
            <a:r>
              <a:rPr lang="ru-RU" b="1" dirty="0" smtClean="0"/>
              <a:t> 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1. Согласование паспорта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лин-проекта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– с 10.01.2022 – 14.01.2022 г.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2. Картирование текущего состояния – с 17.01.2022 – 31.01.2022 г.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3. Анализ проблем и потерь -   с 01.02.2022 – 18.02.2022 г.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4. Составление карты целевого состояния- с 21.02.2022 - 28.02.2022 г.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5. Разработка плана мероприятий -  с 01.03.2022 - 11.03.2022 г.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6. Защита плана мероприятий перед заказчиком – с 14.03.2022 – 18.03.2022 г. 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7. Внедрение улучшений – с 21.03.2022 - 30.09.2022 г.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8. Мониторинг результатов - с 01.10.2022 -  31.10.2022 г.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9. Закрытие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лин-проекта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- 01.11.2022 - 30.11.2022 г.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10.Мониторинг стабильности достигнутых результатов с 01.12.2022 - 30.12.2022 г.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G:\_Лехнер работа\Администрация\300лет Фон елки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2"/>
            <a:ext cx="11522075" cy="64811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28158" y="3271206"/>
            <a:ext cx="44448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A5243"/>
                </a:solidFill>
                <a:latin typeface="Futura PT Medium" pitchFamily="34" charset="-52"/>
              </a:rPr>
              <a:t>Спасибо </a:t>
            </a:r>
          </a:p>
          <a:p>
            <a:r>
              <a:rPr lang="ru-RU" sz="3600" b="1" dirty="0" smtClean="0">
                <a:solidFill>
                  <a:srgbClr val="2A5243"/>
                </a:solidFill>
                <a:latin typeface="Futura PT Medium" pitchFamily="34" charset="-52"/>
              </a:rPr>
              <a:t>за внимание!</a:t>
            </a:r>
            <a:endParaRPr lang="ru-RU" sz="3600" b="1" dirty="0">
              <a:solidFill>
                <a:srgbClr val="2A5243"/>
              </a:solidFill>
              <a:latin typeface="Futura PT Medium" pitchFamily="34" charset="-52"/>
            </a:endParaRPr>
          </a:p>
        </p:txBody>
      </p:sp>
      <p:pic>
        <p:nvPicPr>
          <p:cNvPr id="4098" name="Picture 2" descr="D:\Work\Bachti\!!!ВНУТРЕННИЕ\декабрь\презентация\gerb_ob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810" y="431775"/>
            <a:ext cx="1001649" cy="10801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04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1020</TotalTime>
  <Words>146</Words>
  <Application>Microsoft Office PowerPoint</Application>
  <PresentationFormat>Произвольный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Цели и единицы измерений</vt:lpstr>
      <vt:lpstr>Слайд 5</vt:lpstr>
      <vt:lpstr>  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Бахтигиреев Роман Иванович</dc:creator>
  <cp:lastModifiedBy>Елена</cp:lastModifiedBy>
  <cp:revision>91</cp:revision>
  <dcterms:created xsi:type="dcterms:W3CDTF">2018-10-19T07:56:24Z</dcterms:created>
  <dcterms:modified xsi:type="dcterms:W3CDTF">2022-02-17T04:12:02Z</dcterms:modified>
</cp:coreProperties>
</file>